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03A92-EEE8-8347-AC2C-060BC5C2F238}" type="datetimeFigureOut">
              <a:rPr lang="en-US" smtClean="0"/>
              <a:t>6/4/15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A2FDD-E1C3-7F47-956D-1D382D34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0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never include high school after freshman year, unless</a:t>
            </a:r>
            <a:r>
              <a:rPr lang="en-US" baseline="0" dirty="0" smtClean="0"/>
              <a:t> you are applying to a job with a specific alum from your high school. HS doesn’t matter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2FDD-E1C3-7F47-956D-1D382D3417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9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Rules: only 1 page, only 3 bullet points/each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2FDD-E1C3-7F47-956D-1D382D3417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2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6/4/15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linkedin.com" TargetMode="External"/><Relationship Id="rId3" Type="http://schemas.openxmlformats.org/officeDocument/2006/relationships/hyperlink" Target="mailto:mccanncl@b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RESUME </a:t>
            </a:r>
            <a:r>
              <a:rPr lang="en-US" smtClean="0"/>
              <a:t>Quick Edits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WIBootcamp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50182" y="299647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0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</a:t>
            </a:r>
            <a:endParaRPr lang="en-US" dirty="0"/>
          </a:p>
        </p:txBody>
      </p:sp>
      <p:pic>
        <p:nvPicPr>
          <p:cNvPr id="3" name="Picture 2" descr="Screen Shot 2015-01-29 at 4.25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28" y="1576291"/>
            <a:ext cx="7954369" cy="2506884"/>
          </a:xfrm>
          <a:prstGeom prst="rect">
            <a:avLst/>
          </a:prstGeom>
          <a:ln>
            <a:solidFill>
              <a:srgbClr val="E389B8"/>
            </a:solidFill>
          </a:ln>
        </p:spPr>
      </p:pic>
      <p:pic>
        <p:nvPicPr>
          <p:cNvPr id="4" name="Picture 3" descr="Screen Shot 2015-01-29 at 4.39.5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28" y="4290845"/>
            <a:ext cx="8081074" cy="982359"/>
          </a:xfrm>
          <a:prstGeom prst="rect">
            <a:avLst/>
          </a:prstGeom>
          <a:ln>
            <a:solidFill>
              <a:srgbClr val="E389B8"/>
            </a:solidFill>
          </a:ln>
        </p:spPr>
      </p:pic>
    </p:spTree>
    <p:extLst>
      <p:ext uri="{BB962C8B-B14F-4D97-AF65-F5344CB8AC3E}">
        <p14:creationId xmlns:p14="http://schemas.microsoft.com/office/powerpoint/2010/main" val="245708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Headings: Bad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4248" y="1542271"/>
            <a:ext cx="5862593" cy="1477328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Caela M. McCann</a:t>
            </a:r>
          </a:p>
          <a:p>
            <a:pPr algn="ctr"/>
            <a:r>
              <a:rPr lang="en-US" dirty="0" smtClean="0"/>
              <a:t>3 West Branch Road / Westport, CT 06880</a:t>
            </a:r>
          </a:p>
          <a:p>
            <a:pPr algn="ctr"/>
            <a:r>
              <a:rPr lang="en-US" dirty="0" smtClean="0"/>
              <a:t>203-803-5684</a:t>
            </a:r>
          </a:p>
          <a:p>
            <a:pPr algn="ctr"/>
            <a:r>
              <a:rPr lang="en-US" dirty="0" err="1" smtClean="0"/>
              <a:t>mccanncl@bc.edu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>
                <a:hlinkClick r:id="rId2" action="ppaction://hlinkfile"/>
              </a:rPr>
              <a:t>LinkedIn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45248" y="3277325"/>
            <a:ext cx="4660591" cy="2862323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Personal Information</a:t>
            </a:r>
          </a:p>
          <a:p>
            <a:r>
              <a:rPr lang="en-US" dirty="0" smtClean="0"/>
              <a:t>Name</a:t>
            </a:r>
            <a:r>
              <a:rPr lang="en-US" dirty="0"/>
              <a:t>: </a:t>
            </a:r>
            <a:r>
              <a:rPr lang="en-US" dirty="0" smtClean="0"/>
              <a:t>Caela McCann</a:t>
            </a:r>
          </a:p>
          <a:p>
            <a:r>
              <a:rPr lang="en-US" dirty="0" smtClean="0"/>
              <a:t>Sex</a:t>
            </a:r>
            <a:r>
              <a:rPr lang="en-US" dirty="0"/>
              <a:t>: Female</a:t>
            </a:r>
            <a:br>
              <a:rPr lang="en-US" dirty="0"/>
            </a:br>
            <a:r>
              <a:rPr lang="en-US" dirty="0"/>
              <a:t>Nationality: China</a:t>
            </a:r>
            <a:br>
              <a:rPr lang="en-US" dirty="0"/>
            </a:br>
            <a:r>
              <a:rPr lang="en-US" dirty="0"/>
              <a:t>Date of Birth: </a:t>
            </a:r>
            <a:r>
              <a:rPr lang="en-US" dirty="0" smtClean="0"/>
              <a:t>01/</a:t>
            </a:r>
            <a:r>
              <a:rPr lang="en-US" dirty="0"/>
              <a:t>2</a:t>
            </a:r>
            <a:r>
              <a:rPr lang="en-US" dirty="0" smtClean="0"/>
              <a:t>5</a:t>
            </a:r>
            <a:r>
              <a:rPr lang="en-US" dirty="0"/>
              <a:t>/</a:t>
            </a:r>
            <a:r>
              <a:rPr lang="en-US" dirty="0" smtClean="0"/>
              <a:t>1993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mccanncl@bc.edu</a:t>
            </a:r>
            <a:endParaRPr lang="en-US" dirty="0" smtClean="0"/>
          </a:p>
          <a:p>
            <a:r>
              <a:rPr lang="en-US" dirty="0" smtClean="0"/>
              <a:t>Cellphone</a:t>
            </a:r>
            <a:r>
              <a:rPr lang="en-US" dirty="0"/>
              <a:t>: </a:t>
            </a:r>
            <a:r>
              <a:rPr lang="en-US" dirty="0" smtClean="0"/>
              <a:t>(203) 803-5684</a:t>
            </a:r>
          </a:p>
          <a:p>
            <a:r>
              <a:rPr lang="en-US" dirty="0" smtClean="0"/>
              <a:t>Address</a:t>
            </a:r>
            <a:r>
              <a:rPr lang="en-US" dirty="0"/>
              <a:t>: </a:t>
            </a:r>
            <a:r>
              <a:rPr lang="en-US" dirty="0" smtClean="0"/>
              <a:t>Mod 11A, Boston </a:t>
            </a:r>
            <a:r>
              <a:rPr lang="en-US" dirty="0"/>
              <a:t>College, 140 </a:t>
            </a:r>
            <a:r>
              <a:rPr lang="en-US" dirty="0" err="1"/>
              <a:t>Commonwelath</a:t>
            </a:r>
            <a:r>
              <a:rPr lang="en-US" dirty="0"/>
              <a:t> Ave. Chestnut Hill, MA 02467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5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Headings: Good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9038" y="1739825"/>
            <a:ext cx="7801671" cy="923330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Caela F. McCann</a:t>
            </a:r>
            <a:endParaRPr lang="en-US" dirty="0"/>
          </a:p>
          <a:p>
            <a:r>
              <a:rPr lang="en-US" dirty="0" err="1"/>
              <a:t>mccanncl@bc.edu</a:t>
            </a:r>
            <a:r>
              <a:rPr lang="en-US" dirty="0"/>
              <a:t> · (203) 803-5684 · 3 West Branch Road · Westport, CT · 06880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9038" y="3447428"/>
            <a:ext cx="7801671" cy="923330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MARGARET G. HALL </a:t>
            </a:r>
            <a:endParaRPr lang="en-US" dirty="0"/>
          </a:p>
          <a:p>
            <a:pPr algn="ctr"/>
            <a:r>
              <a:rPr lang="en-US" dirty="0"/>
              <a:t>10 Midland Drive, Upper Saddle River, NJ 07458 ∣ (201) 316-4722 ∣ </a:t>
            </a:r>
            <a:r>
              <a:rPr lang="en-US" dirty="0" err="1"/>
              <a:t>hallmv@bc.edu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26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Education: Bad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752" y="1689693"/>
            <a:ext cx="8534400" cy="2031325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EDUCATION</a:t>
            </a:r>
            <a:br>
              <a:rPr lang="en-US" b="1" dirty="0"/>
            </a:br>
            <a:r>
              <a:rPr lang="en-US" b="1" dirty="0"/>
              <a:t>Boston College, </a:t>
            </a:r>
            <a:r>
              <a:rPr lang="en-US" dirty="0"/>
              <a:t>Boston, MA</a:t>
            </a:r>
            <a:br>
              <a:rPr lang="en-US" dirty="0"/>
            </a:br>
            <a:r>
              <a:rPr lang="en-US" dirty="0"/>
              <a:t>Bachelor of Arts in Economics and Art History, GPA: 3.4</a:t>
            </a:r>
            <a:br>
              <a:rPr lang="en-US" dirty="0"/>
            </a:br>
            <a:r>
              <a:rPr lang="en-US" dirty="0"/>
              <a:t>Relevant Coursework: Microeconomic Theory, Intro to Microeconomics, Intro to Macroeconomics, Painting, Drawing, Ceramics </a:t>
            </a:r>
            <a:r>
              <a:rPr lang="en-US" i="1" dirty="0"/>
              <a:t>Dean’s List, </a:t>
            </a:r>
            <a:r>
              <a:rPr lang="en-US" dirty="0"/>
              <a:t>Expected Graduation Date: May 2017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752" y="3788501"/>
            <a:ext cx="8534400" cy="1200329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Education:</a:t>
            </a:r>
            <a:br>
              <a:rPr lang="en-US" b="1" dirty="0"/>
            </a:br>
            <a:r>
              <a:rPr lang="en-US" dirty="0"/>
              <a:t>Boston College, College of Arts &amp; Science, Chestnut hill Massachusetts </a:t>
            </a:r>
          </a:p>
          <a:p>
            <a:r>
              <a:rPr lang="en-US" dirty="0"/>
              <a:t>Bachelors of Science in International Studies and Communication, May 2017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1752" y="5148461"/>
            <a:ext cx="8534400" cy="923330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Education </a:t>
            </a:r>
            <a:endParaRPr lang="en-US" dirty="0"/>
          </a:p>
          <a:p>
            <a:r>
              <a:rPr lang="en-US" dirty="0"/>
              <a:t>• Boston College School of Arts &amp; Sciences (Class of 2017)</a:t>
            </a:r>
            <a:br>
              <a:rPr lang="en-US" dirty="0"/>
            </a:br>
            <a:r>
              <a:rPr lang="en-US" dirty="0"/>
              <a:t>o International Studies Major, Economics track and French Major </a:t>
            </a:r>
          </a:p>
        </p:txBody>
      </p:sp>
    </p:spTree>
    <p:extLst>
      <p:ext uri="{BB962C8B-B14F-4D97-AF65-F5344CB8AC3E}">
        <p14:creationId xmlns:p14="http://schemas.microsoft.com/office/powerpoint/2010/main" val="260026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Education: Good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753" y="1893817"/>
            <a:ext cx="8656560" cy="2339102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cap="small" dirty="0"/>
              <a:t>Education</a:t>
            </a:r>
            <a:endParaRPr lang="en-US" sz="1200" dirty="0"/>
          </a:p>
          <a:p>
            <a:r>
              <a:rPr lang="en-US" sz="1200" b="1" dirty="0"/>
              <a:t>Boston </a:t>
            </a:r>
            <a:r>
              <a:rPr lang="en-US" sz="1200" b="1" dirty="0" smtClean="0"/>
              <a:t>College</a:t>
            </a:r>
            <a:r>
              <a:rPr lang="en-US" sz="1200" dirty="0" smtClean="0"/>
              <a:t>· </a:t>
            </a:r>
            <a:r>
              <a:rPr lang="en-US" sz="1200" dirty="0"/>
              <a:t>Chestnut Hill, MA </a:t>
            </a:r>
          </a:p>
          <a:p>
            <a:r>
              <a:rPr lang="en-US" sz="1200" dirty="0"/>
              <a:t>College of Arts and Sciences </a:t>
            </a:r>
          </a:p>
          <a:p>
            <a:r>
              <a:rPr lang="en-US" sz="1200" dirty="0"/>
              <a:t>Bachelor of Arts in Hispanic Studies; Minor in Management &amp; Leadership, Latin American Studies                </a:t>
            </a:r>
            <a:r>
              <a:rPr lang="en-US" sz="1200" dirty="0" smtClean="0"/>
              <a:t>                   Anticipated </a:t>
            </a:r>
            <a:r>
              <a:rPr lang="en-US" sz="1200" dirty="0"/>
              <a:t>May 2015</a:t>
            </a:r>
          </a:p>
          <a:p>
            <a:r>
              <a:rPr lang="en-US" sz="1200" dirty="0"/>
              <a:t>GPA: </a:t>
            </a:r>
            <a:r>
              <a:rPr lang="en-US" sz="1200" dirty="0" smtClean="0"/>
              <a:t>3.70/</a:t>
            </a:r>
            <a:r>
              <a:rPr lang="en-US" sz="1200" dirty="0"/>
              <a:t>4.0, Dean’s List; Conducing an Honors Senior Thesis for Romance Language and Literature Department</a:t>
            </a:r>
          </a:p>
          <a:p>
            <a:r>
              <a:rPr lang="en-US" sz="1200" dirty="0"/>
              <a:t> </a:t>
            </a:r>
          </a:p>
          <a:p>
            <a:r>
              <a:rPr lang="en-US" sz="1200" b="1" dirty="0"/>
              <a:t>Universidad de </a:t>
            </a:r>
            <a:r>
              <a:rPr lang="en-US" sz="1200" b="1" dirty="0" err="1"/>
              <a:t>Sevilla</a:t>
            </a:r>
            <a:r>
              <a:rPr lang="en-US" sz="1200" dirty="0"/>
              <a:t> · Seville, Spain					 </a:t>
            </a:r>
            <a:r>
              <a:rPr lang="en-US" sz="1200" dirty="0" smtClean="0"/>
              <a:t>                      January </a:t>
            </a:r>
            <a:r>
              <a:rPr lang="en-US" sz="1200" dirty="0"/>
              <a:t>– May 2014</a:t>
            </a:r>
          </a:p>
          <a:p>
            <a:r>
              <a:rPr lang="en-US" sz="1200" dirty="0"/>
              <a:t>Academic language immersion program living with a Spanish-speaking host family for entire duration of study</a:t>
            </a:r>
          </a:p>
          <a:p>
            <a:r>
              <a:rPr lang="en-US" sz="1200" dirty="0"/>
              <a:t> </a:t>
            </a:r>
          </a:p>
          <a:p>
            <a:r>
              <a:rPr lang="en-US" sz="1200" b="1" dirty="0"/>
              <a:t>Universidad </a:t>
            </a:r>
            <a:r>
              <a:rPr lang="en-US" sz="1200" b="1" dirty="0" err="1"/>
              <a:t>Nacional</a:t>
            </a:r>
            <a:r>
              <a:rPr lang="en-US" sz="1200" b="1" dirty="0"/>
              <a:t> de San Martín </a:t>
            </a:r>
            <a:r>
              <a:rPr lang="en-US" sz="1200" dirty="0"/>
              <a:t>· Buenos Aires, Argentina                                                                                            </a:t>
            </a:r>
            <a:r>
              <a:rPr lang="en-US" sz="1200" dirty="0" smtClean="0"/>
              <a:t>     Summer </a:t>
            </a:r>
            <a:r>
              <a:rPr lang="en-US" sz="1200" dirty="0"/>
              <a:t>2012 </a:t>
            </a:r>
          </a:p>
          <a:p>
            <a:r>
              <a:rPr lang="en-US" sz="1200" dirty="0"/>
              <a:t>Spanish immersive courses: The Economic Structure and Dynamics of Marginality in Latin America; </a:t>
            </a:r>
            <a:r>
              <a:rPr lang="en-US" sz="1200" dirty="0" err="1"/>
              <a:t>LatAm</a:t>
            </a:r>
            <a:r>
              <a:rPr lang="en-US" sz="1200" dirty="0"/>
              <a:t> Politics and Culture</a:t>
            </a:r>
          </a:p>
          <a:p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01752" y="4289620"/>
            <a:ext cx="8656561" cy="1723549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Boston </a:t>
            </a:r>
            <a:r>
              <a:rPr lang="en-US" sz="1400" b="1" dirty="0" smtClean="0"/>
              <a:t>College</a:t>
            </a:r>
            <a:r>
              <a:rPr lang="en-US" sz="1400" dirty="0" smtClean="0"/>
              <a:t>· </a:t>
            </a:r>
            <a:r>
              <a:rPr lang="en-US" sz="1400" dirty="0"/>
              <a:t>College of Arts &amp; </a:t>
            </a:r>
            <a:r>
              <a:rPr lang="en-US" sz="1400" dirty="0" smtClean="0"/>
              <a:t>Sciences·  Chestnut </a:t>
            </a:r>
            <a:r>
              <a:rPr lang="en-US" sz="1400" dirty="0"/>
              <a:t>Hill, MA</a:t>
            </a:r>
            <a:br>
              <a:rPr lang="en-US" sz="1400" dirty="0"/>
            </a:br>
            <a:r>
              <a:rPr lang="en-US" sz="1200" dirty="0"/>
              <a:t>Bachelor of Arts in Communication, Bachelor of Arts in Hispanic Studies</a:t>
            </a:r>
            <a:br>
              <a:rPr lang="en-US" sz="1200" dirty="0"/>
            </a:br>
            <a:r>
              <a:rPr lang="en-US" sz="1200" dirty="0"/>
              <a:t>GPA: 3.77 / 4.00, Dean’s List | Communication GPA: 3.86 / 4.00, Hispanic Studies GPA 3.84 / 4.00 </a:t>
            </a:r>
            <a:r>
              <a:rPr lang="en-US" sz="1200" dirty="0" smtClean="0"/>
              <a:t>	</a:t>
            </a:r>
            <a:r>
              <a:rPr lang="en-US" sz="1200" dirty="0"/>
              <a:t> </a:t>
            </a:r>
            <a:r>
              <a:rPr lang="en-US" sz="1200" dirty="0" smtClean="0"/>
              <a:t>                   Anticipated May 2015</a:t>
            </a:r>
          </a:p>
          <a:p>
            <a:r>
              <a:rPr lang="en-US" sz="1200" dirty="0" smtClean="0"/>
              <a:t> </a:t>
            </a:r>
            <a:endParaRPr lang="en-US" sz="1200" dirty="0"/>
          </a:p>
          <a:p>
            <a:r>
              <a:rPr lang="en-US" sz="1400" b="1" dirty="0"/>
              <a:t>Universidad de </a:t>
            </a:r>
            <a:r>
              <a:rPr lang="en-US" sz="1400" b="1" dirty="0" err="1"/>
              <a:t>Sevilla</a:t>
            </a:r>
            <a:r>
              <a:rPr lang="en-US" sz="1400" b="1" dirty="0"/>
              <a:t> </a:t>
            </a:r>
            <a:r>
              <a:rPr lang="en-US" sz="1400" dirty="0"/>
              <a:t>· Seville, Spain </a:t>
            </a:r>
            <a:r>
              <a:rPr lang="en-US" sz="1400" dirty="0" smtClean="0"/>
              <a:t>				        </a:t>
            </a:r>
            <a:r>
              <a:rPr lang="en-US" sz="1200" dirty="0" smtClean="0"/>
              <a:t>September </a:t>
            </a:r>
            <a:r>
              <a:rPr lang="en-US" sz="1200" dirty="0"/>
              <a:t>2013 – June 2014 </a:t>
            </a:r>
            <a:endParaRPr lang="en-US" sz="1200" dirty="0" smtClean="0"/>
          </a:p>
          <a:p>
            <a:r>
              <a:rPr lang="en-US" sz="1200" dirty="0" smtClean="0"/>
              <a:t>Directly </a:t>
            </a:r>
            <a:r>
              <a:rPr lang="en-US" sz="1200" dirty="0"/>
              <a:t>enrolled in classes with Spanish students taught exclusively in Spanish</a:t>
            </a:r>
            <a:br>
              <a:rPr lang="en-US" sz="1200" dirty="0"/>
            </a:br>
            <a:r>
              <a:rPr lang="en-US" sz="1200" dirty="0"/>
              <a:t>Participated in language immersion program living with a Spanish-speaking host family for entire duration of study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5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experience: Bad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5210" y="1871137"/>
            <a:ext cx="7246028" cy="1754327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r>
              <a:rPr lang="en-US" b="1" baseline="30000" dirty="0"/>
              <a:t>WORK EXPERIENCE</a:t>
            </a:r>
          </a:p>
          <a:p>
            <a:r>
              <a:rPr lang="en-US" b="1" baseline="30000" dirty="0"/>
              <a:t>Teaching Assistant for Financial Accounting, </a:t>
            </a:r>
            <a:r>
              <a:rPr lang="en-US" baseline="30000" dirty="0"/>
              <a:t>Boston College </a:t>
            </a:r>
            <a:r>
              <a:rPr lang="en-US" i="1" baseline="30000" dirty="0"/>
              <a:t>Fall 2014-Present</a:t>
            </a:r>
          </a:p>
          <a:p>
            <a:r>
              <a:rPr lang="en-US" baseline="30000" dirty="0"/>
              <a:t>• Hold review sessions for students to</a:t>
            </a:r>
          </a:p>
          <a:p>
            <a:r>
              <a:rPr lang="en-US" baseline="30000" dirty="0"/>
              <a:t>• Offer private and group tutoring while implementing innovative learning tools to enhance learning</a:t>
            </a:r>
          </a:p>
          <a:p>
            <a:r>
              <a:rPr lang="en-US" baseline="30000" dirty="0"/>
              <a:t>• Available to Professors for assistance with class-related </a:t>
            </a:r>
            <a:r>
              <a:rPr lang="en-US" baseline="30000" dirty="0" smtClean="0"/>
              <a:t>tasks</a:t>
            </a:r>
          </a:p>
          <a:p>
            <a:endParaRPr lang="en-US" baseline="30000" dirty="0"/>
          </a:p>
          <a:p>
            <a:r>
              <a:rPr lang="en-US" sz="1200" b="1" dirty="0" smtClean="0"/>
              <a:t>Caela &amp; Co., </a:t>
            </a:r>
            <a:r>
              <a:rPr lang="en-US" sz="1200" b="1" dirty="0"/>
              <a:t>LLP, </a:t>
            </a:r>
            <a:r>
              <a:rPr lang="en-US" sz="1200" dirty="0" smtClean="0"/>
              <a:t>Westport, CT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Assisted audit teams within the firm with a variety of clients 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Aided staff members with administrative tasks </a:t>
            </a:r>
          </a:p>
        </p:txBody>
      </p:sp>
      <p:pic>
        <p:nvPicPr>
          <p:cNvPr id="5" name="Picture 4" descr="Screen Shot 2015-01-29 at 4.33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03" y="3820891"/>
            <a:ext cx="7941998" cy="2086373"/>
          </a:xfrm>
          <a:prstGeom prst="rect">
            <a:avLst/>
          </a:prstGeom>
          <a:ln>
            <a:solidFill>
              <a:srgbClr val="E389B8"/>
            </a:solidFill>
          </a:ln>
        </p:spPr>
      </p:pic>
    </p:spTree>
    <p:extLst>
      <p:ext uri="{BB962C8B-B14F-4D97-AF65-F5344CB8AC3E}">
        <p14:creationId xmlns:p14="http://schemas.microsoft.com/office/powerpoint/2010/main" val="418739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experience: Good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3584" y="1440208"/>
            <a:ext cx="8382567" cy="3231653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cap="small" dirty="0"/>
              <a:t>Professional Experience</a:t>
            </a:r>
            <a:endParaRPr lang="en-US" sz="1200" dirty="0"/>
          </a:p>
          <a:p>
            <a:r>
              <a:rPr lang="en-US" sz="1200" b="1" dirty="0"/>
              <a:t>Department of Management and Organization, CSOM · </a:t>
            </a:r>
            <a:r>
              <a:rPr lang="en-US" sz="1200" b="1" dirty="0" smtClean="0"/>
              <a:t> </a:t>
            </a:r>
            <a:r>
              <a:rPr lang="en-US" sz="1200" dirty="0" smtClean="0"/>
              <a:t>Chestnut </a:t>
            </a:r>
            <a:r>
              <a:rPr lang="en-US" sz="1200" dirty="0"/>
              <a:t>Hill, MA</a:t>
            </a:r>
            <a:r>
              <a:rPr lang="en-US" sz="1200" b="1" dirty="0"/>
              <a:t>		                 </a:t>
            </a:r>
            <a:r>
              <a:rPr lang="en-US" sz="1200" dirty="0" smtClean="0"/>
              <a:t>Fall </a:t>
            </a:r>
            <a:r>
              <a:rPr lang="en-US" sz="1200" dirty="0"/>
              <a:t>2013 – Present</a:t>
            </a:r>
          </a:p>
          <a:p>
            <a:r>
              <a:rPr lang="en-US" sz="1200" i="1" dirty="0"/>
              <a:t>Undergraduate Faculty Research Fellow</a:t>
            </a:r>
            <a:endParaRPr lang="en-US" sz="1200" dirty="0"/>
          </a:p>
          <a:p>
            <a:pPr marL="171450" lvl="0" indent="-171450">
              <a:buFont typeface="Arial"/>
              <a:buChar char="•"/>
            </a:pPr>
            <a:r>
              <a:rPr lang="en-US" sz="1200" dirty="0"/>
              <a:t>Administered work-pregnancy study from inception to completion (18 months); conceptualized tracking and management process of weekly surveys taken by roughly 150 women throughout the duration of their pregnancy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dirty="0"/>
              <a:t>Analyzed weekly data and provided information to leading faculty regarding retention, completed study, trends in data, etc.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dirty="0"/>
              <a:t>Referred to administer data collection for four-year long study following participation in first study; interpreted data from six interviews of 42 participants regarding confidence in hospital residencies </a:t>
            </a:r>
          </a:p>
          <a:p>
            <a:r>
              <a:rPr lang="en-US" sz="1200" dirty="0"/>
              <a:t> </a:t>
            </a:r>
          </a:p>
          <a:p>
            <a:r>
              <a:rPr lang="en-US" sz="1200" b="1" dirty="0"/>
              <a:t>Epsilon</a:t>
            </a:r>
            <a:r>
              <a:rPr lang="en-US" sz="1200" dirty="0"/>
              <a:t> · New York, NY						 </a:t>
            </a:r>
            <a:r>
              <a:rPr lang="en-US" sz="1200" dirty="0" smtClean="0"/>
              <a:t>                       Summer </a:t>
            </a:r>
            <a:r>
              <a:rPr lang="en-US" sz="1200" dirty="0"/>
              <a:t>2014</a:t>
            </a:r>
          </a:p>
          <a:p>
            <a:r>
              <a:rPr lang="en-US" sz="1200" i="1" dirty="0"/>
              <a:t>Client Services Intern</a:t>
            </a:r>
            <a:endParaRPr lang="en-US" sz="1200" dirty="0"/>
          </a:p>
          <a:p>
            <a:pPr marL="171450" lvl="0" indent="-171450">
              <a:buFont typeface="Arial"/>
              <a:buChar char="•"/>
            </a:pPr>
            <a:r>
              <a:rPr lang="en-US" sz="1200" dirty="0"/>
              <a:t>Evaluated and prepared quarterly review (Q1/Q2) presentations for mobile applications and marketing for two prominent clients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dirty="0"/>
              <a:t>Provided daily and weekly status reports for nine external clients, monitoring quality of mobile email products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dirty="0"/>
              <a:t>Evaluated 12 email campaigns for </a:t>
            </a:r>
            <a:r>
              <a:rPr lang="en-US" sz="1200" dirty="0" err="1"/>
              <a:t>Avianca</a:t>
            </a:r>
            <a:r>
              <a:rPr lang="en-US" sz="1200" dirty="0"/>
              <a:t> Airlines and presented critiques, suggestions, and SWOT analysis to senior management; created two alternative email campaigns through Photoshop to market product and incentivize client 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dirty="0"/>
              <a:t>Presented to national Client Services team on marketing to Millennial age demographic and its relevance to Epsilon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92774" y="4751554"/>
            <a:ext cx="8643378" cy="1846659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Astellas</a:t>
            </a:r>
            <a:r>
              <a:rPr lang="en-US" sz="1200" b="1" dirty="0"/>
              <a:t> Pharmaceuticals </a:t>
            </a:r>
            <a:r>
              <a:rPr lang="en-US" sz="1200" dirty="0"/>
              <a:t>· Northbrook, IL </a:t>
            </a:r>
            <a:r>
              <a:rPr lang="en-US" sz="1200" dirty="0" smtClean="0"/>
              <a:t>					                         Summer 2014 </a:t>
            </a:r>
            <a:r>
              <a:rPr lang="en-US" sz="1200" i="1" dirty="0" smtClean="0"/>
              <a:t>Market </a:t>
            </a:r>
            <a:r>
              <a:rPr lang="en-US" sz="1200" i="1" dirty="0"/>
              <a:t>Access Intern </a:t>
            </a:r>
            <a:endParaRPr lang="en-US" sz="1200" dirty="0"/>
          </a:p>
          <a:p>
            <a:r>
              <a:rPr lang="en-US" sz="1200" dirty="0"/>
              <a:t>-  Developed a communications plan for </a:t>
            </a:r>
            <a:r>
              <a:rPr lang="en-US" sz="1200" dirty="0" err="1"/>
              <a:t>Astellas</a:t>
            </a:r>
            <a:r>
              <a:rPr lang="en-US" sz="1200" dirty="0"/>
              <a:t> </a:t>
            </a:r>
            <a:r>
              <a:rPr lang="en-US" sz="1200" dirty="0" err="1"/>
              <a:t>Pharma</a:t>
            </a:r>
            <a:r>
              <a:rPr lang="en-US" sz="1200" dirty="0"/>
              <a:t> Latin America Oncology in partnership with US Communications team targeting both internal and external audiences, with a focus on health care providers, patient advocacy groups, potential business partners, and employees </a:t>
            </a:r>
          </a:p>
          <a:p>
            <a:r>
              <a:rPr lang="en-US" sz="1200" dirty="0"/>
              <a:t>-  Managed all communications in English and Spanish regarding the creation, compliance approval, user training, launch, and implementation of a new internal communications platform for XTANDI® (</a:t>
            </a:r>
            <a:r>
              <a:rPr lang="en-US" sz="1200" dirty="0" err="1"/>
              <a:t>enzalutamide</a:t>
            </a:r>
            <a:r>
              <a:rPr lang="en-US" sz="1200" dirty="0"/>
              <a:t>) across 21 countries </a:t>
            </a:r>
          </a:p>
          <a:p>
            <a:r>
              <a:rPr lang="en-US" sz="1200" dirty="0"/>
              <a:t>-  Identified problems within the Latin America Urology Microsoft SharePoint site and worked in partnership with </a:t>
            </a:r>
            <a:r>
              <a:rPr lang="en-US" sz="1200" dirty="0" err="1"/>
              <a:t>Astellas</a:t>
            </a:r>
            <a:r>
              <a:rPr lang="en-US" sz="1200" dirty="0"/>
              <a:t> IT to maximize the site’s communications potential among </a:t>
            </a:r>
            <a:r>
              <a:rPr lang="en-US" sz="1200" dirty="0" err="1"/>
              <a:t>Astellas</a:t>
            </a:r>
            <a:r>
              <a:rPr lang="en-US" sz="1200" dirty="0"/>
              <a:t> and its various regional partners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13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Activities: Bad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3775" y="1451548"/>
            <a:ext cx="7529519" cy="1200329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Boston College, , Massachusetts United States </a:t>
            </a:r>
          </a:p>
          <a:p>
            <a:pPr algn="ctr"/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Carroll School of Management Candidate, May 2017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Women in Business Member </a:t>
            </a:r>
          </a:p>
          <a:p>
            <a:r>
              <a:rPr lang="en-US" dirty="0"/>
              <a:t>Student Admission's Program V</a:t>
            </a:r>
            <a:r>
              <a:rPr lang="en-US" dirty="0" smtClean="0"/>
              <a:t>olunteer </a:t>
            </a:r>
            <a:endParaRPr lang="en-US" dirty="0"/>
          </a:p>
        </p:txBody>
      </p:sp>
      <p:pic>
        <p:nvPicPr>
          <p:cNvPr id="4" name="Picture 3" descr="Screen Shot 2015-01-29 at 4.40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91" y="2801035"/>
            <a:ext cx="6957298" cy="1190754"/>
          </a:xfrm>
          <a:prstGeom prst="rect">
            <a:avLst/>
          </a:prstGeom>
          <a:ln>
            <a:solidFill>
              <a:srgbClr val="E389B8"/>
            </a:solidFill>
          </a:ln>
        </p:spPr>
      </p:pic>
      <p:pic>
        <p:nvPicPr>
          <p:cNvPr id="5" name="Picture 4" descr="Screen Shot 2015-01-29 at 4.40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909" y="4161892"/>
            <a:ext cx="4882310" cy="1994183"/>
          </a:xfrm>
          <a:prstGeom prst="rect">
            <a:avLst/>
          </a:prstGeom>
          <a:ln>
            <a:solidFill>
              <a:srgbClr val="E389B8"/>
            </a:solidFill>
          </a:ln>
        </p:spPr>
      </p:pic>
    </p:spTree>
    <p:extLst>
      <p:ext uri="{BB962C8B-B14F-4D97-AF65-F5344CB8AC3E}">
        <p14:creationId xmlns:p14="http://schemas.microsoft.com/office/powerpoint/2010/main" val="4033405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Activities: Good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752" y="1394848"/>
            <a:ext cx="8534399" cy="2308324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Rent the Runway </a:t>
            </a:r>
            <a:r>
              <a:rPr lang="en-US" dirty="0"/>
              <a:t>· Chestnut Hill, MA</a:t>
            </a:r>
            <a:br>
              <a:rPr lang="en-US" dirty="0"/>
            </a:br>
            <a:r>
              <a:rPr lang="en-US" i="1" dirty="0"/>
              <a:t>Events Coordinator Intern/Campus Representative </a:t>
            </a:r>
            <a:r>
              <a:rPr lang="en-US" dirty="0" smtClean="0"/>
              <a:t>			            Summer </a:t>
            </a:r>
            <a:r>
              <a:rPr lang="en-US" dirty="0"/>
              <a:t>2013 </a:t>
            </a:r>
          </a:p>
          <a:p>
            <a:r>
              <a:rPr lang="en-US" dirty="0" smtClean="0"/>
              <a:t>- </a:t>
            </a:r>
            <a:r>
              <a:rPr lang="en-US" dirty="0"/>
              <a:t> Directed the planning, marketing, and day-of operations of at least one promotional event each semester with attendance of up to 300 students, including a charity fashion show for the Boston One Fund and two trunk shows </a:t>
            </a:r>
          </a:p>
          <a:p>
            <a:r>
              <a:rPr lang="en-US" dirty="0"/>
              <a:t>-  Promoted Rent the Runway by tabling at on campus events and through social media contests and promotions in collaboration with a team of 8 student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751" y="3783476"/>
            <a:ext cx="8534399" cy="1815882"/>
          </a:xfrm>
          <a:prstGeom prst="rect">
            <a:avLst/>
          </a:prstGeom>
          <a:noFill/>
          <a:ln>
            <a:solidFill>
              <a:srgbClr val="E389B8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Women in Business </a:t>
            </a:r>
            <a:r>
              <a:rPr lang="en-US" sz="1400" dirty="0"/>
              <a:t>· Chestnut Hill, MA                                                                          </a:t>
            </a:r>
            <a:r>
              <a:rPr lang="en-US" sz="1400" dirty="0" smtClean="0"/>
              <a:t>       September </a:t>
            </a:r>
            <a:r>
              <a:rPr lang="en-US" sz="1400" dirty="0"/>
              <a:t>2011 – Present </a:t>
            </a:r>
            <a:r>
              <a:rPr lang="en-US" sz="1400" i="1" dirty="0" smtClean="0"/>
              <a:t>President; </a:t>
            </a:r>
            <a:r>
              <a:rPr lang="en-US" sz="1400" i="1" dirty="0"/>
              <a:t>Vice-President; Marketing and Social Media Chair; Freshman Representative</a:t>
            </a:r>
            <a:r>
              <a:rPr lang="en-US" sz="1400" dirty="0"/>
              <a:t>		  	                 </a:t>
            </a:r>
          </a:p>
          <a:p>
            <a:pPr marL="285750" lvl="0" indent="-285750">
              <a:buFont typeface="Arial"/>
              <a:buChar char="•"/>
            </a:pPr>
            <a:r>
              <a:rPr lang="en-US" sz="1200" dirty="0"/>
              <a:t>Executed re-branding of Women in Business; focused organization on female empowerment and education; facilitated the creation of a new logo and mission statement; created and maintained website </a:t>
            </a:r>
          </a:p>
          <a:p>
            <a:pPr marL="285750" lvl="0" indent="-285750">
              <a:buFont typeface="Arial"/>
              <a:buChar char="•"/>
            </a:pPr>
            <a:r>
              <a:rPr lang="en-US" sz="1200" dirty="0"/>
              <a:t>Developed and led a semester-long discussion on confidence and leadership; foster discussion between 55 female undergraduates on women, confidence, leadership, gender equality, and feminism; conceptualized syllabus/curriculum</a:t>
            </a:r>
          </a:p>
          <a:p>
            <a:pPr marL="285750" lvl="0" indent="-285750">
              <a:buFont typeface="Arial"/>
              <a:buChar char="•"/>
            </a:pPr>
            <a:r>
              <a:rPr lang="en-US" sz="1200" dirty="0"/>
              <a:t>Facilitated the execution, management, and implementation of all on-campus events through Executive Board of 11; events include: Book Club, Mentorship Program, Health &amp; Wellness Program, recruiting events and professional prep workshops </a:t>
            </a:r>
          </a:p>
          <a:p>
            <a:pPr marL="285750" lvl="0" indent="-285750">
              <a:buFont typeface="Arial"/>
              <a:buChar char="•"/>
            </a:pPr>
            <a:r>
              <a:rPr lang="en-US" sz="1200" dirty="0"/>
              <a:t>Conceptualized an overnight leadership retreat for 25 female leaders in collaboration with Board, to occur in October </a:t>
            </a:r>
            <a:r>
              <a:rPr lang="en-US" sz="1200" dirty="0" smtClean="0"/>
              <a:t>2014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83737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ink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Pink Theme.thmx</Template>
  <TotalTime>40</TotalTime>
  <Words>396</Words>
  <Application>Microsoft Macintosh PowerPoint</Application>
  <PresentationFormat>On-screen Show (4:3)</PresentationFormat>
  <Paragraphs>87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Pink Theme</vt:lpstr>
      <vt:lpstr>WIBootcamp</vt:lpstr>
      <vt:lpstr>Headings: Bad</vt:lpstr>
      <vt:lpstr>Headings: Good</vt:lpstr>
      <vt:lpstr>Education: Bad</vt:lpstr>
      <vt:lpstr>Education: Good</vt:lpstr>
      <vt:lpstr>Work experience: Bad</vt:lpstr>
      <vt:lpstr>Work experience: Good</vt:lpstr>
      <vt:lpstr>Activities: Bad</vt:lpstr>
      <vt:lpstr>Activities: Good</vt:lpstr>
      <vt:lpstr>Additional Notes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WIBootcamp</dc:title>
  <dc:creator>Caela McCann</dc:creator>
  <cp:lastModifiedBy>Alexis Teixeira</cp:lastModifiedBy>
  <cp:revision>4</cp:revision>
  <dcterms:created xsi:type="dcterms:W3CDTF">2015-01-29T21:16:02Z</dcterms:created>
  <dcterms:modified xsi:type="dcterms:W3CDTF">2015-06-04T21:10:41Z</dcterms:modified>
</cp:coreProperties>
</file>